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78"/>
  </p:notesMasterIdLst>
  <p:sldIdLst>
    <p:sldId id="256" r:id="rId3"/>
    <p:sldId id="267" r:id="rId4"/>
    <p:sldId id="268" r:id="rId5"/>
    <p:sldId id="269" r:id="rId6"/>
    <p:sldId id="270" r:id="rId7"/>
    <p:sldId id="305" r:id="rId8"/>
    <p:sldId id="306" r:id="rId9"/>
    <p:sldId id="307" r:id="rId10"/>
    <p:sldId id="275" r:id="rId11"/>
    <p:sldId id="276" r:id="rId12"/>
    <p:sldId id="277" r:id="rId13"/>
    <p:sldId id="278" r:id="rId14"/>
    <p:sldId id="279" r:id="rId15"/>
    <p:sldId id="280" r:id="rId16"/>
    <p:sldId id="308" r:id="rId17"/>
    <p:sldId id="281" r:id="rId18"/>
    <p:sldId id="282" r:id="rId19"/>
    <p:sldId id="283" r:id="rId20"/>
    <p:sldId id="309" r:id="rId21"/>
    <p:sldId id="310" r:id="rId22"/>
    <p:sldId id="311" r:id="rId23"/>
    <p:sldId id="285" r:id="rId24"/>
    <p:sldId id="291" r:id="rId25"/>
    <p:sldId id="286" r:id="rId26"/>
    <p:sldId id="287" r:id="rId27"/>
    <p:sldId id="288" r:id="rId28"/>
    <p:sldId id="290" r:id="rId29"/>
    <p:sldId id="292" r:id="rId30"/>
    <p:sldId id="313" r:id="rId31"/>
    <p:sldId id="314" r:id="rId32"/>
    <p:sldId id="315" r:id="rId33"/>
    <p:sldId id="293" r:id="rId34"/>
    <p:sldId id="294" r:id="rId35"/>
    <p:sldId id="295" r:id="rId36"/>
    <p:sldId id="298" r:id="rId37"/>
    <p:sldId id="299" r:id="rId38"/>
    <p:sldId id="302" r:id="rId39"/>
    <p:sldId id="300" r:id="rId40"/>
    <p:sldId id="301" r:id="rId41"/>
    <p:sldId id="261" r:id="rId42"/>
    <p:sldId id="262" r:id="rId43"/>
    <p:sldId id="263" r:id="rId44"/>
    <p:sldId id="264" r:id="rId45"/>
    <p:sldId id="266" r:id="rId46"/>
    <p:sldId id="265" r:id="rId47"/>
    <p:sldId id="316" r:id="rId48"/>
    <p:sldId id="317" r:id="rId49"/>
    <p:sldId id="318" r:id="rId50"/>
    <p:sldId id="319" r:id="rId51"/>
    <p:sldId id="272" r:id="rId52"/>
    <p:sldId id="274" r:id="rId53"/>
    <p:sldId id="273" r:id="rId54"/>
    <p:sldId id="320" r:id="rId55"/>
    <p:sldId id="321" r:id="rId56"/>
    <p:sldId id="322" r:id="rId57"/>
    <p:sldId id="323" r:id="rId58"/>
    <p:sldId id="337" r:id="rId59"/>
    <p:sldId id="324" r:id="rId60"/>
    <p:sldId id="325" r:id="rId61"/>
    <p:sldId id="326" r:id="rId62"/>
    <p:sldId id="327" r:id="rId63"/>
    <p:sldId id="328" r:id="rId64"/>
    <p:sldId id="329" r:id="rId65"/>
    <p:sldId id="284" r:id="rId66"/>
    <p:sldId id="330" r:id="rId67"/>
    <p:sldId id="331" r:id="rId68"/>
    <p:sldId id="332" r:id="rId69"/>
    <p:sldId id="289" r:id="rId70"/>
    <p:sldId id="333" r:id="rId71"/>
    <p:sldId id="334" r:id="rId72"/>
    <p:sldId id="335" r:id="rId73"/>
    <p:sldId id="336" r:id="rId74"/>
    <p:sldId id="296" r:id="rId75"/>
    <p:sldId id="303" r:id="rId76"/>
    <p:sldId id="30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CCC"/>
    <a:srgbClr val="CCE6FC"/>
    <a:srgbClr val="00A1DA"/>
    <a:srgbClr val="DEEBF7"/>
    <a:srgbClr val="9E9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8" y="67"/>
      </p:cViewPr>
      <p:guideLst>
        <p:guide orient="horz" pos="22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5A0F-8AC6-4923-BB3A-4101FA046850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5991-ACB4-4B30-8F68-2629FE821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694C74-974E-47DE-89CE-1975213F6BE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5991-ACB4-4B30-8F68-2629FE821B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3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717-DEB5-4089-B9FD-BAB9B8D7505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5AB6-5AC4-48E1-ACFA-3761DA51C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16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A300-33CC-4B6B-807E-8209B0BBC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46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E86C-602C-49BA-AA05-16493F47C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61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7778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628B-942E-4644-BE00-78F7C54ACF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32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673E03-1140-4869-820E-44108770A1F7}"/>
              </a:ext>
            </a:extLst>
          </p:cNvPr>
          <p:cNvSpPr/>
          <p:nvPr userDrawn="1"/>
        </p:nvSpPr>
        <p:spPr>
          <a:xfrm>
            <a:off x="248701" y="789524"/>
            <a:ext cx="7391400" cy="163513"/>
          </a:xfrm>
          <a:prstGeom prst="rect">
            <a:avLst/>
          </a:prstGeom>
          <a:gradFill flip="none" rotWithShape="1">
            <a:gsLst>
              <a:gs pos="0">
                <a:srgbClr val="9C0054">
                  <a:tint val="66000"/>
                  <a:satMod val="160000"/>
                </a:srgbClr>
              </a:gs>
              <a:gs pos="50000">
                <a:srgbClr val="9C0054">
                  <a:tint val="44500"/>
                  <a:satMod val="160000"/>
                </a:srgbClr>
              </a:gs>
              <a:gs pos="100000">
                <a:srgbClr val="9C00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13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63" y="77788"/>
            <a:ext cx="875249" cy="8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01" y="202932"/>
            <a:ext cx="7886700" cy="605374"/>
          </a:xfrm>
        </p:spPr>
        <p:txBody>
          <a:bodyPr/>
          <a:lstStyle>
            <a:lvl1pPr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00" y="1334292"/>
            <a:ext cx="8779411" cy="5013851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2B07A-E691-4FE4-8059-ABEA60DC27AA}" type="datetimeFigureOut">
              <a:rPr lang="en-US" altLang="zh-CN"/>
              <a:pPr>
                <a:defRPr/>
              </a:pPr>
              <a:t>10/31/2022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0713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0C78537A-5010-4545-89DA-8A8915DB7A4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407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A556-A8D2-4F0F-8AF7-2E869F5A52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8ADF-ABEA-451E-BF90-EEF27DAB9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1D6E-C96F-4692-BD2A-7A43889FA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55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B032-DA72-468C-BF1B-C54C768910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7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EB687-6FFF-40B4-9290-5C252B299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4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E41E-FFDA-4A5E-813D-F71B6550A4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5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717-DEB5-4089-B9FD-BAB9B8D7505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5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6AAF38-AD11-4400-B1D4-50D58D8B072D}" type="datetimeFigureOut">
              <a:rPr lang="en-US" altLang="zh-CN"/>
              <a:pPr>
                <a:defRPr/>
              </a:pPr>
              <a:t>10/31/2022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D800A6-496F-4DBB-BDEB-D0C8B6567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2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568" y="1803628"/>
            <a:ext cx="8424863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363" name="文本占位符 4"/>
          <p:cNvSpPr txBox="1">
            <a:spLocks/>
          </p:cNvSpPr>
          <p:nvPr/>
        </p:nvSpPr>
        <p:spPr bwMode="auto">
          <a:xfrm>
            <a:off x="1522942" y="3735182"/>
            <a:ext cx="609811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蒲凌君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计算机学院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pulingjun@gmail.com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双方不通信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556" y="1264876"/>
            <a:ext cx="7142857" cy="159047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8700" y="3149600"/>
            <a:ext cx="8779411" cy="31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r>
              <a:rPr lang="zh-CN" altLang="en-US" b="1" dirty="0"/>
              <a:t>评价标准</a:t>
            </a:r>
            <a:endParaRPr lang="en-US" altLang="zh-CN" b="1" dirty="0"/>
          </a:p>
          <a:p>
            <a:pPr lvl="1"/>
            <a:r>
              <a:rPr lang="en-US" altLang="zh-CN" b="1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至多只有一个室友去买牛奶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通用性：牛奶没了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一定会有室友去买牛奶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公平性：每个室友以相似的概率去买牛奶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9200" y="5587664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  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—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8700" y="3149600"/>
            <a:ext cx="8779411" cy="31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r>
              <a:rPr lang="zh-CN" altLang="en-US" b="1" dirty="0"/>
              <a:t>评价标准</a:t>
            </a:r>
            <a:endParaRPr lang="en-US" altLang="zh-CN" b="1" dirty="0"/>
          </a:p>
          <a:p>
            <a:pPr lvl="1"/>
            <a:r>
              <a:rPr lang="en-US" altLang="zh-CN" b="1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至多只有一个室友去买牛奶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通用性：牛奶没了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一定会有室友去买牛奶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公平性：每个室友以相似的概率去买牛奶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9200" y="5587664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  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—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00" y="953038"/>
            <a:ext cx="7323809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个标记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8700" y="3149600"/>
            <a:ext cx="8779411" cy="31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r>
              <a:rPr lang="zh-CN" altLang="en-US" b="1" dirty="0"/>
              <a:t>评价标准</a:t>
            </a:r>
            <a:endParaRPr lang="en-US" altLang="zh-CN" b="1" dirty="0"/>
          </a:p>
          <a:p>
            <a:pPr lvl="1"/>
            <a:r>
              <a:rPr lang="en-US" altLang="zh-CN" b="1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至多只有一个室友去买牛奶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通用性：牛奶没了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一定会有室友去买牛奶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公平性：每个室友以相似的概率去买牛奶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9200" y="5587664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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—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601" y="953038"/>
            <a:ext cx="7210998" cy="27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#4: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引入不对称流程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8700" y="3149600"/>
            <a:ext cx="8779411" cy="31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r>
              <a:rPr lang="zh-CN" altLang="en-US" b="1" dirty="0"/>
              <a:t>评价标准</a:t>
            </a:r>
            <a:endParaRPr lang="en-US" altLang="zh-CN" b="1" dirty="0"/>
          </a:p>
          <a:p>
            <a:pPr lvl="1"/>
            <a:r>
              <a:rPr lang="en-US" altLang="zh-CN" b="1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至多只有一个室友去买牛奶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通用性：牛奶没了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一定会有室友去买牛奶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公平性：每个室友以相似的概率去买牛奶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351" y="5528605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      但不对称流程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编写较复杂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599" y="998806"/>
            <a:ext cx="6999337" cy="27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#5: Peterson’s Solution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8700" y="3149600"/>
            <a:ext cx="8779411" cy="31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b="1" dirty="0"/>
          </a:p>
          <a:p>
            <a:r>
              <a:rPr lang="zh-CN" altLang="en-US" b="1" dirty="0"/>
              <a:t>评价标准</a:t>
            </a:r>
            <a:endParaRPr lang="en-US" altLang="zh-CN" b="1" dirty="0"/>
          </a:p>
          <a:p>
            <a:pPr lvl="1"/>
            <a:r>
              <a:rPr lang="en-US" altLang="zh-CN" b="1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至多只有一个室友去买牛奶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通用性：牛奶没了，一定会有室友去买牛奶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公平性：每个室友以近似相同概率去买牛奶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78" y="953038"/>
            <a:ext cx="6939021" cy="27963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87351" y="5528605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(#2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   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379966" y="6128365"/>
            <a:ext cx="3181493" cy="4883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如果是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N&gt;2</a:t>
            </a: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个室友呢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2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#6: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中断屏蔽方法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保护临界区最简单的方式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禁止一切中断发生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原因是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只会在发生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(I/O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、时间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中断时引起任务切换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屏蔽中断可以保证当前运行的线程顺利执行完临界区代码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典型方式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关中断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临界区代码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开中断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….</a:t>
            </a:r>
          </a:p>
          <a:p>
            <a:pPr marL="685800" lvl="2">
              <a:spcBef>
                <a:spcPts val="1000"/>
              </a:spcBef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87351" y="5528605"/>
            <a:ext cx="7409399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#6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    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但是系统执行效率很低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而且用户可以关中断很危险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3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#7: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基于硬件原语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硬件原语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(Hardware Primitives)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本质是特殊的硬件指令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对一个字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什么是字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中的内容进行检测和修正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原子型操作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它实现了线程互斥操作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举例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Test-And-Set (TAS)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一个原语包含下面一系列语义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3841217"/>
            <a:ext cx="5400000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#7: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基于硬件原语</a:t>
            </a:r>
            <a:endParaRPr 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25" y="1762443"/>
            <a:ext cx="7790476" cy="254285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97145" y="1239223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初始时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buyingmilk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0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7351" y="5528605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对方案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#7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    而且可扩展性好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可读性稍差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2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#8: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封装硬件原语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自旋锁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3505200"/>
            <a:ext cx="8777513" cy="26268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3" y="1044564"/>
            <a:ext cx="4990710" cy="1544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1931220"/>
            <a:ext cx="4722813" cy="127682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654341" y="2240144"/>
            <a:ext cx="3383878" cy="1319435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 nothing</a:t>
            </a: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不代表不会被调度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进程切换开销较大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  <a:p>
            <a:pPr algn="ctr"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需要一种更好的机制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69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信号量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信号量机制可用来解决互斥与同步问题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一个信号量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只能被两个标准原语操作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P(), V()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原语是不可分割且不被中断的操作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信号量的数据结构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可使用临界区代码的线程数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*L: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刻画所有等待进入的线程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02" y="2180212"/>
            <a:ext cx="2081816" cy="13264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902" y="3595689"/>
            <a:ext cx="2081816" cy="831494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6090280" y="4606244"/>
            <a:ext cx="2543059" cy="52094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与自旋锁有区别吗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596650" y="4427183"/>
            <a:ext cx="5748670" cy="215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oid S.P()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--;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S.value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this thread to S.L, block(S.L)}}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S.V()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S.value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++;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S.value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&lt;=0)  {wakeup a thread from S.L}}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线程可使用的数据形式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1395188"/>
            <a:ext cx="8778875" cy="48915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6094945" y="1395188"/>
            <a:ext cx="2372780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线程的局部数据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类似函数中的变量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43125" y="3043013"/>
            <a:ext cx="2487076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所有线程共享的数据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即进程全局变量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899" y="1070285"/>
            <a:ext cx="3552825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每个线程具有的同名不同值的数据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类似类对象的成员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89543" y="3568127"/>
            <a:ext cx="2518930" cy="9207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多线程访问数据</a:t>
            </a:r>
            <a:endParaRPr lang="en-US" altLang="zh-CN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可能存在什么问题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利用信号量实现同步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为实现线程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的信号量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初值为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中的语句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中语句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的运行结果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78895" y="2616138"/>
            <a:ext cx="2981051" cy="215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 S = 0;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T1(){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…..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S.V();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192051" y="2612930"/>
            <a:ext cx="2981051" cy="215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S = 0;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…..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S.P();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语句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7351" y="5528605"/>
            <a:ext cx="7409399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在同步问题中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若某个行为要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某种资源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则在这个行为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前面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提供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某种资源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则在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其后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V()</a:t>
            </a:r>
            <a:endParaRPr lang="zh-CN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利用信号量实现互斥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为实现线程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的信号量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初值为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75006" y="2616138"/>
            <a:ext cx="2981051" cy="24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 S = 1;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T1(){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S.P();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的临界区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S.V();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2363" y="2616138"/>
            <a:ext cx="2981051" cy="24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Semaphore S = 1;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T2(){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S.P();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的临界区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S.V();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7351" y="5528605"/>
            <a:ext cx="7409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在互斥问题中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P-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操作要加紧使用临界资源的行为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二值信号量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取值是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主要用途是互斥操作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初始值一般取为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46" y="2574550"/>
            <a:ext cx="7066667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计数信号量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取值是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主要用途是保护计数型变量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size)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典型形式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一个线程执行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等待某事件发生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另一个线程执行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标识事件已发生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一般要和二值信号量同时使用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5" y="3792268"/>
            <a:ext cx="8062130" cy="25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经典问题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消费者问题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58" y="1112180"/>
            <a:ext cx="7657143" cy="21809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82294" y="3391692"/>
            <a:ext cx="8779411" cy="501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缓冲区大小为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位置写入数据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位置读出数据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如何正确刻画这一过程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该问题具有很多现实中的应用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源文件和编译器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Pub/Sub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服务模式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扫描条形码商品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6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消费者问题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基础描述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01" y="1351832"/>
            <a:ext cx="1980952" cy="121904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253" y="1031753"/>
            <a:ext cx="6644795" cy="204455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6301" y="3498132"/>
            <a:ext cx="8779411" cy="196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存在的问题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共享变量没有保护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消费者仍可消费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尽管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里没有数据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生产者可能覆写尚未消费的数据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75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消费者问题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保护共享变量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01" y="1345509"/>
            <a:ext cx="5704762" cy="1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1" y="3308543"/>
            <a:ext cx="7419048" cy="308571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5278774" y="1874151"/>
            <a:ext cx="3383878" cy="52094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只用一个信号量行不行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消费者问题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队列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4" y="1328009"/>
            <a:ext cx="5382895" cy="1615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3" y="3209925"/>
            <a:ext cx="7310245" cy="3287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204" y="1006436"/>
            <a:ext cx="5147909" cy="23352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248701" y="3714234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buf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满时阻塞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28501" y="3587311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buf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空时阻塞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9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生产者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消费者问题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策略评价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4" y="1328009"/>
            <a:ext cx="5382895" cy="1615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3" y="3209925"/>
            <a:ext cx="7310245" cy="32870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45510" y="1674283"/>
            <a:ext cx="49619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        可扩展性好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经典问题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有读者和写者两组并发线程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共享一个文件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当两个或以上的读线程同时访问数据时没有问题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但是某个写线程和其它线程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读或写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同时访问时可能会产生数据不一致性问题。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允许多个读者同时对文件执行读操作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只允许一个写者往文件里写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写者写完前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不允许其它读者或者写者操作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4.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写者执行写操作之前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已有读者或写者应全部退出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如果采用信号量来描述这一过程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994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考虑一个简单的例子</a:t>
            </a:r>
            <a:endParaRPr lang="en-US" sz="3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8" y="2110404"/>
            <a:ext cx="8778875" cy="34611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035" y="1388111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更新一个全局变量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amount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035" y="5854738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均被调度运行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可能产生什么结果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1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关系分析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读者和写者是互斥的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写者和写者是互斥的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读者和读者不互斥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整理思路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确定线程数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读者和写者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写者比较简单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它与任何进程都互斥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读者比较复杂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它与其它读者不互斥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需要计数器参与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计数器不为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说明还有人读文件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确定信号量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写者需要一个二值信号量保护写操作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读者一个计数器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以及一个二值信号量保护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027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写者问题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1213" y="3393912"/>
            <a:ext cx="3648597" cy="17462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Writer(){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while(1){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rw.P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写操作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rw.V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01100" y="1486692"/>
            <a:ext cx="3648597" cy="174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 =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379516" y="900764"/>
            <a:ext cx="3648597" cy="174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Reader(){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while(1){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mutex.P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if(count == 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rw.P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count++;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mutex.V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mutex.P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count--;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if(count==0)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rw.V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mutex.V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();}}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9236" y="5931762"/>
            <a:ext cx="2481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有没有别的写法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信号量使用不当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/>
              <a:t>死锁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占有资源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等待资源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2; </a:t>
            </a:r>
          </a:p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占有资源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等待资源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79" y="2341619"/>
            <a:ext cx="7257143" cy="9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97" y="3388113"/>
            <a:ext cx="656190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信号量使用不当</a:t>
            </a:r>
            <a:r>
              <a:rPr lang="en-US" altLang="zh-CN" sz="3200" dirty="0"/>
              <a:t>(</a:t>
            </a:r>
            <a:r>
              <a:rPr lang="zh-CN" altLang="en-US" sz="3200" dirty="0"/>
              <a:t>哲学家就餐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/>
              <a:t>死锁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5" y="1468685"/>
            <a:ext cx="7629890" cy="4474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78951" y="1248270"/>
            <a:ext cx="2659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每个哲学家都需要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两只筷子才能吃饭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825" y="5244118"/>
            <a:ext cx="34339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哲学家都试图先拿左边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然后拿右边的筷子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 rot="19731765">
            <a:off x="4106928" y="5125917"/>
            <a:ext cx="468849" cy="444500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饿死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饿死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线程无休止的等待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多个线程环形等待所需的资源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死锁必然是一种饿死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但反过来不成立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任何系统或程序在设计时必须保证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deadlock-free!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出现死锁的四个必要条件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互斥的共享资源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Resources)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获得所需资源前不会释放现有资源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 and Wait)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资源不能被抢占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 Preemption)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环形等待资源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(Circular Wait)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598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死锁防止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Prevention)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死锁防止的本质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破坏四个必要条件中一个即可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互斥的共享资源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 Resources)</a:t>
            </a:r>
          </a:p>
          <a:p>
            <a:pPr lvl="2">
              <a:buFont typeface="Wingdings" panose="05000000000000000000" pitchFamily="2" charset="2"/>
              <a:buChar char="û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不用锁的形式实现共享变量访问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2">
              <a:buFont typeface="Wingdings" panose="05000000000000000000" pitchFamily="2" charset="2"/>
              <a:buChar char="û"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资源调度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资源分配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即资源量足够大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获得所需资源前不会释放现有资源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 and Wait)</a:t>
            </a:r>
          </a:p>
          <a:p>
            <a:pPr lvl="2">
              <a:buFont typeface="Wingdings" panose="05000000000000000000" pitchFamily="2" charset="2"/>
              <a:buChar char="û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在任务执行前提前请求所有需要资源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914400" lvl="2" indent="0">
              <a:buNone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很难预测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资源利用率极低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等待热门资源可能会饿死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资源不能被抢占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 Preemption)</a:t>
            </a:r>
          </a:p>
          <a:p>
            <a:pPr lvl="2">
              <a:buFont typeface="Wingdings" panose="05000000000000000000" pitchFamily="2" charset="2"/>
              <a:buChar char="û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只适合某些容易保存和恢复资源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û"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抢占需要复杂的资源管理策略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环形等待资源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(Circular Wait)</a:t>
            </a:r>
          </a:p>
          <a:p>
            <a:pPr lvl="2">
              <a:buFont typeface="Wingdings" panose="05000000000000000000" pitchFamily="2" charset="2"/>
              <a:buChar char="û"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整个系统只用一个锁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664201" y="5311040"/>
            <a:ext cx="318149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防止死锁的发生是不可能做到的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0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死锁避免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Avoidance)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99" y="1714500"/>
            <a:ext cx="4387491" cy="37719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673600" y="1334292"/>
            <a:ext cx="4354511" cy="501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死锁避免的本质是预测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车子避免在十字路口阻塞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线程尽量不要编写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wait-for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这样的代码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车子看见前面堵了就换路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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线程发现其无法获取下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一时刻所需资源时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也不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要获取当前时刻的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在实际中很难准确预测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AI-driven, Big data?? </a:t>
            </a:r>
          </a:p>
        </p:txBody>
      </p:sp>
    </p:spTree>
    <p:extLst>
      <p:ext uri="{BB962C8B-B14F-4D97-AF65-F5344CB8AC3E}">
        <p14:creationId xmlns:p14="http://schemas.microsoft.com/office/powerpoint/2010/main" val="514664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死锁检测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Detection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死锁防止和死锁避免在实际中均很难实现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死锁不可避免的会发生！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需要进行死锁检测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死锁检测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追踪资源分配情况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(i.e.,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谁拥有什么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追踪资源请求情况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(i.e.,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谁想要什么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发起死锁检测的时机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时间驱动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每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10-20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分钟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事件驱动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CPU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利用率降低至某个阈值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      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某个任务等待时间过长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9746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死锁检测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Detection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线程等待图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(Wait-for Graph)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图中的点代表一个线程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图中的有向边代表线程间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可能出现的等待关系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每个时间均会产生一个等待图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若等待图中出现环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则说明存在死锁可能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死锁检测算法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基于等待图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找到图中一些节点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它们没有出度的边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删掉这些点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以及以它们为入度的边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循环这一过程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直至无法继续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若等待图仍然存在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存在死锁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79" y="1605066"/>
            <a:ext cx="2266667" cy="16666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30900" y="5517146"/>
            <a:ext cx="309721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原理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不需等待他人的线程终将执行完毕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死锁检测例子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27" y="971075"/>
            <a:ext cx="6406673" cy="27754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63" y="4125169"/>
            <a:ext cx="2827138" cy="262459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72514" y="3768929"/>
            <a:ext cx="3181493" cy="7124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图中节点删除顺序对算法有影响吗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2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62601" y="4950029"/>
            <a:ext cx="3181493" cy="7124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若系统发生死锁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其自身能自我修复吗</a:t>
            </a:r>
            <a:r>
              <a:rPr lang="en-US" altLang="zh-CN" sz="22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2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2601" y="5844440"/>
            <a:ext cx="318149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许多系统会根据等待时间自动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kill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某些进程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1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考虑一个简单的例子</a:t>
            </a:r>
            <a:endParaRPr lang="en-US" sz="3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93035" y="1388111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可能被如下调度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8889" y="5969655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这种情况下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的更新均有效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390" y="2021909"/>
            <a:ext cx="7228571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借助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代码来进一步强化下列知识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进程和线程相关数据结构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进程和线程调度方式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8063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下面这部分代码输出结果是什么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create_process</a:t>
            </a:r>
            <a:r>
              <a:rPr lang="en-US" altLang="zh-CN" sz="1800" dirty="0">
                <a:latin typeface="Georgia" panose="02040502050405020303" pitchFamily="18" charset="0"/>
              </a:rPr>
              <a:t> (char* program, char**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{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 = fork();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if (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 != 0)   return 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;    //</a:t>
            </a:r>
            <a:r>
              <a:rPr lang="zh-CN" altLang="en-US" sz="1800" dirty="0">
                <a:latin typeface="Georgia" panose="02040502050405020303" pitchFamily="18" charset="0"/>
              </a:rPr>
              <a:t>父进程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else{  </a:t>
            </a:r>
            <a:r>
              <a:rPr lang="en-US" altLang="zh-CN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execvp</a:t>
            </a:r>
            <a:r>
              <a:rPr lang="en-US" altLang="zh-CN" sz="1800" dirty="0">
                <a:solidFill>
                  <a:srgbClr val="FF0000"/>
                </a:solidFill>
                <a:latin typeface="Georgia" panose="02040502050405020303" pitchFamily="18" charset="0"/>
              </a:rPr>
              <a:t>(program, </a:t>
            </a:r>
            <a:r>
              <a:rPr lang="en-US" altLang="zh-CN" sz="1800" dirty="0" err="1">
                <a:solidFill>
                  <a:srgbClr val="FF0000"/>
                </a:solidFill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solidFill>
                  <a:srgbClr val="FF0000"/>
                </a:solidFill>
                <a:latin typeface="Georgia" panose="02040502050405020303" pitchFamily="18" charset="0"/>
              </a:rPr>
              <a:t>)</a:t>
            </a:r>
            <a:r>
              <a:rPr lang="en-US" altLang="zh-CN" sz="1800" dirty="0">
                <a:latin typeface="Georgia" panose="02040502050405020303" pitchFamily="18" charset="0"/>
              </a:rPr>
              <a:t>;   abort();} 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</a:rPr>
              <a:t>//</a:t>
            </a:r>
            <a:r>
              <a:rPr lang="zh-CN" altLang="en-US" sz="1800" dirty="0">
                <a:latin typeface="Georgia" panose="02040502050405020303" pitchFamily="18" charset="0"/>
              </a:rPr>
              <a:t>子进程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}</a:t>
            </a:r>
          </a:p>
          <a:p>
            <a:pPr marL="0" indent="0">
              <a:buNone/>
            </a:pP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main ()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{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char*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[] = {"-l", "/AAA/BBB/", NULL};    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</a:t>
            </a:r>
            <a:r>
              <a:rPr lang="en-US" altLang="zh-CN" sz="1800" dirty="0" err="1">
                <a:latin typeface="Georgia" panose="02040502050405020303" pitchFamily="18" charset="0"/>
              </a:rPr>
              <a:t>create_process</a:t>
            </a:r>
            <a:r>
              <a:rPr lang="en-US" altLang="zh-CN" sz="1800" dirty="0">
                <a:latin typeface="Georgia" panose="02040502050405020303" pitchFamily="18" charset="0"/>
              </a:rPr>
              <a:t> ("ls",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);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return 0;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}</a:t>
            </a:r>
            <a:endParaRPr lang="zh-CN" alt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678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7" y="1047750"/>
            <a:ext cx="4387878" cy="5445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下代码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可执行文件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492027" y="1886268"/>
            <a:ext cx="4299048" cy="312388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92390" y="5272118"/>
            <a:ext cx="1069910" cy="366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42578" y="3585646"/>
            <a:ext cx="1797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编译原理的故事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162300" y="5443954"/>
            <a:ext cx="2089150" cy="4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347654" y="1292797"/>
            <a:ext cx="2899409" cy="5200078"/>
            <a:chOff x="5432178" y="1292797"/>
            <a:chExt cx="2899409" cy="520007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178" y="1292797"/>
              <a:ext cx="2899409" cy="520007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455035" y="1326551"/>
              <a:ext cx="2876551" cy="5083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00440" y="2572132"/>
            <a:ext cx="1797946" cy="2073426"/>
            <a:chOff x="7100440" y="2572132"/>
            <a:chExt cx="1797946" cy="2073426"/>
          </a:xfrm>
        </p:grpSpPr>
        <p:sp>
          <p:nvSpPr>
            <p:cNvPr id="26" name="矩形 25"/>
            <p:cNvSpPr/>
            <p:nvPr/>
          </p:nvSpPr>
          <p:spPr>
            <a:xfrm>
              <a:off x="7100440" y="2572132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代码段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100440" y="3140114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00440" y="3708170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100440" y="4276226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4902761" y="3611715"/>
            <a:ext cx="1478355" cy="6865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这三者有什么区别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7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可执行文件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1" y="946427"/>
            <a:ext cx="5692972" cy="60036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800" y="1667173"/>
            <a:ext cx="3104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execXX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</a:t>
            </a:r>
          </a:p>
        </p:txBody>
      </p:sp>
      <p:sp>
        <p:nvSpPr>
          <p:cNvPr id="7" name="矩形 6"/>
          <p:cNvSpPr/>
          <p:nvPr/>
        </p:nvSpPr>
        <p:spPr>
          <a:xfrm>
            <a:off x="159800" y="4309010"/>
            <a:ext cx="3836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sys_execve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系统调用</a:t>
            </a:r>
          </a:p>
        </p:txBody>
      </p:sp>
      <p:sp>
        <p:nvSpPr>
          <p:cNvPr id="8" name="矩形 7"/>
          <p:cNvSpPr/>
          <p:nvPr/>
        </p:nvSpPr>
        <p:spPr>
          <a:xfrm>
            <a:off x="159800" y="5629542"/>
            <a:ext cx="43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ELF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文件加载到内存</a:t>
            </a:r>
          </a:p>
        </p:txBody>
      </p:sp>
    </p:spTree>
    <p:extLst>
      <p:ext uri="{BB962C8B-B14F-4D97-AF65-F5344CB8AC3E}">
        <p14:creationId xmlns:p14="http://schemas.microsoft.com/office/powerpoint/2010/main" val="64298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下的多线程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48701" y="1143665"/>
            <a:ext cx="9212799" cy="501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main(</a:t>
            </a: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argc</a:t>
            </a:r>
            <a:r>
              <a:rPr lang="en-US" sz="1800" dirty="0">
                <a:latin typeface="Georgia" panose="02040502050405020303" pitchFamily="18" charset="0"/>
              </a:rPr>
              <a:t>, char *</a:t>
            </a:r>
            <a:r>
              <a:rPr lang="en-US" sz="1800" dirty="0" err="1">
                <a:latin typeface="Georgia" panose="02040502050405020303" pitchFamily="18" charset="0"/>
              </a:rPr>
              <a:t>argv</a:t>
            </a:r>
            <a:r>
              <a:rPr lang="en-US" sz="1800" dirty="0">
                <a:latin typeface="Georgia" panose="02040502050405020303" pitchFamily="18" charset="0"/>
              </a:rPr>
              <a:t>[]){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c</a:t>
            </a:r>
            <a:r>
              <a:rPr lang="en-US" sz="1800" dirty="0">
                <a:latin typeface="Georgia" panose="02040502050405020303" pitchFamily="18" charset="0"/>
              </a:rPr>
              <a:t>har files[NUM_OF_TASKS][20] = {"file1.avi","file2.rmvb","file3.mp4"};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pthread_t</a:t>
            </a:r>
            <a:r>
              <a:rPr lang="en-US" sz="1800" dirty="0">
                <a:latin typeface="Georgia" panose="02040502050405020303" pitchFamily="18" charset="0"/>
              </a:rPr>
              <a:t> threads[NUM_OF_TASKS];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;   </a:t>
            </a: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t;   </a:t>
            </a: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pthread_attr_t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pthread_attr_init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);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pthread_attr_setdetachstate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Georgia" panose="02040502050405020303" pitchFamily="18" charset="0"/>
              </a:rPr>
              <a:t>PTHREAD_CREATE_JOINABLE</a:t>
            </a:r>
            <a:r>
              <a:rPr lang="en-US" sz="1800" dirty="0">
                <a:latin typeface="Georgia" panose="02040502050405020303" pitchFamily="18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for(t=0; t&lt;NUM_OF_TASKS; t++){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("creating thread %d, please help me to download %s\n", t, files[t]);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 = </a:t>
            </a:r>
            <a:r>
              <a:rPr lang="en-US" sz="1800" b="1" dirty="0" err="1">
                <a:latin typeface="Georgia" panose="02040502050405020303" pitchFamily="18" charset="0"/>
              </a:rPr>
              <a:t>pthread_create</a:t>
            </a:r>
            <a:r>
              <a:rPr lang="en-US" sz="1800" dirty="0">
                <a:latin typeface="Georgia" panose="02040502050405020303" pitchFamily="18" charset="0"/>
              </a:rPr>
              <a:t>(&amp;threads[t], 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, </a:t>
            </a:r>
            <a:r>
              <a:rPr 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downloadfile</a:t>
            </a:r>
            <a:r>
              <a:rPr lang="en-US" sz="1800" dirty="0">
                <a:latin typeface="Georgia" panose="02040502050405020303" pitchFamily="18" charset="0"/>
              </a:rPr>
              <a:t>, (void*)files[t]);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if (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){ 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      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("ERROR; return code from </a:t>
            </a:r>
            <a:r>
              <a:rPr lang="en-US" sz="1800" dirty="0" err="1">
                <a:latin typeface="Georgia" panose="02040502050405020303" pitchFamily="18" charset="0"/>
              </a:rPr>
              <a:t>pthread_create</a:t>
            </a:r>
            <a:r>
              <a:rPr lang="en-US" sz="1800" dirty="0">
                <a:latin typeface="Georgia" panose="02040502050405020303" pitchFamily="18" charset="0"/>
              </a:rPr>
              <a:t>() is %d\n",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); 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            exit(-1);}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pthread_attr_destroy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);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for(t=0; t&lt;NUM_OF_TASKS; t++){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</a:t>
            </a:r>
            <a:r>
              <a:rPr lang="en-US" sz="1800" b="1" dirty="0" err="1">
                <a:latin typeface="Georgia" panose="02040502050405020303" pitchFamily="18" charset="0"/>
              </a:rPr>
              <a:t>pthread_join</a:t>
            </a:r>
            <a:r>
              <a:rPr lang="en-US" sz="1800" dirty="0">
                <a:latin typeface="Georgia" panose="02040502050405020303" pitchFamily="18" charset="0"/>
              </a:rPr>
              <a:t>(threads[t],(void**)&amp;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("Thread %d downloads the file %s in %d minutes.",</a:t>
            </a:r>
            <a:r>
              <a:rPr lang="en-US" sz="1800" dirty="0" err="1">
                <a:latin typeface="Georgia" panose="02040502050405020303" pitchFamily="18" charset="0"/>
              </a:rPr>
              <a:t>t,files</a:t>
            </a:r>
            <a:r>
              <a:rPr lang="en-US" sz="1800" dirty="0">
                <a:latin typeface="Georgia" panose="02040502050405020303" pitchFamily="18" charset="0"/>
              </a:rPr>
              <a:t>[t],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pthread_exit</a:t>
            </a:r>
            <a:r>
              <a:rPr lang="en-US" sz="1800" dirty="0">
                <a:latin typeface="Georgia" panose="02040502050405020303" pitchFamily="18" charset="0"/>
              </a:rPr>
              <a:t>(NULL);}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138717" y="5323332"/>
            <a:ext cx="2769613" cy="3436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阻塞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等待线程结束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6391" y="3836846"/>
            <a:ext cx="8755063" cy="27892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#define NUM_OF_TASKS  3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void *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downloadfile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(void *filename)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{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printf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("I am downloading the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file%s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!\n", (char *)filename);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sleep(10);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long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= rand()%100;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printf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("I finish downloading the file within %d minutes!\n",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b="1" dirty="0" err="1">
                <a:solidFill>
                  <a:schemeClr val="tx1"/>
                </a:solidFill>
                <a:latin typeface="Georgia" panose="02040502050405020303" pitchFamily="18" charset="0"/>
              </a:rPr>
              <a:t>pthread_exit</a:t>
            </a:r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((void *)</a:t>
            </a:r>
            <a:r>
              <a:rPr lang="en-US" b="1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}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855100" y="2324037"/>
            <a:ext cx="4177231" cy="3436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主线程会等待这个线程结束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5" y="1731846"/>
            <a:ext cx="7182251" cy="316062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284269" y="3504409"/>
            <a:ext cx="2341827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无法保证线程的执行顺序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下的多线程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0" y="962824"/>
            <a:ext cx="6724030" cy="59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8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线程可使用的数据形式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1395188"/>
            <a:ext cx="8778875" cy="48915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6094945" y="1395188"/>
            <a:ext cx="2372780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线程的局部数据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类似函数中的变量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04646" y="3043013"/>
            <a:ext cx="2625555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所有线程共享的数据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即进程变量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899" y="1070285"/>
            <a:ext cx="3552825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每个线程具有的同名不同值的数据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类似类对象的成员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1338" y="6205134"/>
            <a:ext cx="8486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Georgia" panose="02040502050405020303" pitchFamily="18" charset="0"/>
              </a:rPr>
              <a:t>int pthread_key_create(</a:t>
            </a:r>
            <a:r>
              <a:rPr lang="zh-CN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pthread_key_t *key</a:t>
            </a:r>
            <a:r>
              <a:rPr lang="zh-CN" altLang="en-US" dirty="0">
                <a:latin typeface="Georgia" panose="02040502050405020303" pitchFamily="18" charset="0"/>
              </a:rPr>
              <a:t>, </a:t>
            </a:r>
            <a:r>
              <a:rPr lang="zh-CN" altLang="en-US" b="1" dirty="0">
                <a:latin typeface="Georgia" panose="02040502050405020303" pitchFamily="18" charset="0"/>
              </a:rPr>
              <a:t>void (*destructor)(void*)</a:t>
            </a:r>
            <a:r>
              <a:rPr lang="zh-CN" altLang="en-US" dirty="0">
                <a:latin typeface="Georgia" panose="020405020504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5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</a:t>
            </a:r>
            <a:r>
              <a:rPr lang="en-US" altLang="zh-CN" sz="1800" b="1" dirty="0">
                <a:latin typeface="Georgia" panose="02040502050405020303" pitchFamily="18" charset="0"/>
              </a:rPr>
              <a:t>ID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Georgia" panose="02040502050405020303" pitchFamily="18" charset="0"/>
              </a:rPr>
              <a:t>区分主线程和一般线程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dirty="0">
                <a:latin typeface="Georgia" panose="02040502050405020303" pitchFamily="18" charset="0"/>
              </a:rPr>
              <a:t>主线程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r>
              <a:rPr lang="en-US" altLang="zh-CN" sz="1800" dirty="0">
                <a:latin typeface="Georgia" panose="02040502050405020303" pitchFamily="18" charset="0"/>
              </a:rPr>
              <a:t> =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dirty="0">
                <a:latin typeface="Georgia" panose="02040502050405020303" pitchFamily="18" charset="0"/>
              </a:rPr>
              <a:t>一般线程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r>
              <a:rPr lang="zh-CN" altLang="en-US" sz="1800" dirty="0">
                <a:latin typeface="Georgia" panose="02040502050405020303" pitchFamily="18" charset="0"/>
              </a:rPr>
              <a:t>为自己</a:t>
            </a:r>
            <a:r>
              <a:rPr lang="en-US" altLang="zh-CN" sz="1800" dirty="0">
                <a:latin typeface="Georgia" panose="02040502050405020303" pitchFamily="18" charset="0"/>
              </a:rPr>
              <a:t>, 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r>
              <a:rPr lang="zh-CN" altLang="en-US" sz="1800" dirty="0">
                <a:latin typeface="Georgia" panose="02040502050405020303" pitchFamily="18" charset="0"/>
              </a:rPr>
              <a:t>是主线程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685800" lvl="2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7532" y="6302547"/>
            <a:ext cx="4490243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为什么要用链表而不是数组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任务状态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long state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exit_state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常见取值与进</a:t>
            </a:r>
            <a:r>
              <a:rPr lang="en-US" altLang="zh-CN" sz="1800" dirty="0">
                <a:latin typeface="Georgia" panose="02040502050405020303" pitchFamily="18" charset="0"/>
              </a:rPr>
              <a:t>(</a:t>
            </a:r>
            <a:r>
              <a:rPr lang="zh-CN" altLang="en-US" sz="1800" dirty="0">
                <a:latin typeface="Georgia" panose="02040502050405020303" pitchFamily="18" charset="0"/>
              </a:rPr>
              <a:t>线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  <a:r>
              <a:rPr lang="zh-CN" altLang="en-US" sz="1800" dirty="0">
                <a:latin typeface="Georgia" panose="02040502050405020303" pitchFamily="18" charset="0"/>
              </a:rPr>
              <a:t>程状态转换图一致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00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任务状态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long state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exit_state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常见取值与进</a:t>
            </a:r>
            <a:r>
              <a:rPr lang="en-US" altLang="zh-CN" sz="1800" dirty="0">
                <a:latin typeface="Georgia" panose="02040502050405020303" pitchFamily="18" charset="0"/>
              </a:rPr>
              <a:t>(</a:t>
            </a:r>
            <a:r>
              <a:rPr lang="zh-CN" altLang="en-US" sz="1800" dirty="0">
                <a:latin typeface="Georgia" panose="02040502050405020303" pitchFamily="18" charset="0"/>
              </a:rPr>
              <a:t>线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  <a:r>
              <a:rPr lang="zh-CN" altLang="en-US" sz="1800" dirty="0">
                <a:latin typeface="Georgia" panose="02040502050405020303" pitchFamily="18" charset="0"/>
              </a:rPr>
              <a:t>程状态转换图一致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18" y="1066800"/>
            <a:ext cx="5703557" cy="56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7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考虑一个简单的例子</a:t>
            </a:r>
            <a:endParaRPr lang="en-US" sz="3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93035" y="1388111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也可能被如下调度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8889" y="5969655"/>
            <a:ext cx="8127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这种情况下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T1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的更新丢失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出现问题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56" y="1983813"/>
            <a:ext cx="7295238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用户态和内核态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内存管理</a:t>
            </a:r>
            <a:r>
              <a:rPr lang="en-US" altLang="zh-CN" sz="1800" dirty="0">
                <a:latin typeface="Georgia" panose="02040502050405020303" pitchFamily="18" charset="0"/>
              </a:rPr>
              <a:t>: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 </a:t>
            </a:r>
            <a:r>
              <a:rPr lang="en-US" altLang="zh-CN" sz="1800" dirty="0" err="1">
                <a:latin typeface="Georgia" panose="02040502050405020303" pitchFamily="18" charset="0"/>
              </a:rPr>
              <a:t>mm_struct</a:t>
            </a:r>
            <a:r>
              <a:rPr lang="en-US" altLang="zh-CN" sz="1800" dirty="0">
                <a:latin typeface="Georgia" panose="02040502050405020303" pitchFamily="18" charset="0"/>
              </a:rPr>
              <a:t> *mm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内核栈</a:t>
            </a:r>
            <a:r>
              <a:rPr lang="en-US" altLang="zh-CN" sz="1800" dirty="0">
                <a:latin typeface="Georgia" panose="02040502050405020303" pitchFamily="18" charset="0"/>
              </a:rPr>
              <a:t>: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</a:rPr>
              <a:t>void </a:t>
            </a:r>
            <a:r>
              <a:rPr lang="zh-CN" altLang="en-US" sz="1800" dirty="0">
                <a:latin typeface="Georgia" panose="02040502050405020303" pitchFamily="18" charset="0"/>
              </a:rPr>
              <a:t>*</a:t>
            </a:r>
            <a:r>
              <a:rPr lang="en-US" altLang="zh-CN" sz="1800" dirty="0">
                <a:latin typeface="Georgia" panose="02040502050405020303" pitchFamily="18" charset="0"/>
              </a:rPr>
              <a:t>stack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系统调用</a:t>
            </a:r>
            <a:r>
              <a:rPr lang="en-US" altLang="zh-CN" sz="1800" dirty="0">
                <a:latin typeface="Georgia" panose="02040502050405020303" pitchFamily="18" charset="0"/>
              </a:rPr>
              <a:t>, </a:t>
            </a:r>
            <a:r>
              <a:rPr lang="zh-CN" altLang="en-US" sz="1800" dirty="0">
                <a:latin typeface="Georgia" panose="02040502050405020303" pitchFamily="18" charset="0"/>
              </a:rPr>
              <a:t>会导致用户态到内核态的切换</a:t>
            </a:r>
            <a:endParaRPr lang="en-US" altLang="zh-CN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7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/>
              <a:t>用户态函数栈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程序的运行通常是一个函数调用另一个函数</a:t>
            </a:r>
            <a:endParaRPr lang="en-US" altLang="zh-CN" sz="2400" dirty="0"/>
          </a:p>
          <a:p>
            <a:r>
              <a:rPr lang="zh-CN" altLang="en-US" sz="2400" dirty="0"/>
              <a:t>函数调用通过用户栈来实现</a:t>
            </a:r>
            <a:endParaRPr lang="en-US" altLang="zh-CN" sz="2400" dirty="0"/>
          </a:p>
          <a:p>
            <a:r>
              <a:rPr lang="zh-CN" altLang="en-US" sz="2400" dirty="0"/>
              <a:t>其本质是指令跳转、参数和返回值传递 </a:t>
            </a:r>
            <a:r>
              <a:rPr lang="en-US" altLang="zh-CN" sz="2400" dirty="0"/>
              <a:t>(</a:t>
            </a:r>
            <a:r>
              <a:rPr lang="zh-CN" altLang="en-US" sz="2400" dirty="0"/>
              <a:t>是否记得如何实现</a:t>
            </a:r>
            <a:r>
              <a:rPr lang="en-US" altLang="zh-CN" sz="2400" dirty="0"/>
              <a:t>?)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324"/>
            <a:ext cx="4853652" cy="4256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62856" y="2799556"/>
            <a:ext cx="4370832" cy="369331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参数入栈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将参数从右向左依次入栈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返回地址入栈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将当前代码区调用指令的下一条指令地址压入栈中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供函数返回时继续执行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代码区跳转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处理器从当前代码区跳转到被调用函数的入口处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(PC/IP)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栈帧调整：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保存当前栈帧状态值，已备后面  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恢复本栈帧时使用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入栈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将当前栈帧切换到新栈帧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装入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，更新栈帧底部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给新栈帧分配空间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减去所需空间的大小，抬高栈顶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371600" y="3392424"/>
            <a:ext cx="1563624" cy="2221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70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/>
              <a:t>用户态函数栈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程序的运行通常是一个函数调用另一个函数</a:t>
            </a:r>
            <a:endParaRPr lang="en-US" altLang="zh-CN" sz="2400" dirty="0"/>
          </a:p>
          <a:p>
            <a:r>
              <a:rPr lang="zh-CN" altLang="en-US" sz="2400" dirty="0"/>
              <a:t>函数调用通过用户栈来实现</a:t>
            </a:r>
            <a:endParaRPr lang="en-US" altLang="zh-CN" sz="2400" dirty="0"/>
          </a:p>
          <a:p>
            <a:r>
              <a:rPr lang="zh-CN" altLang="en-US" sz="2400" dirty="0"/>
              <a:t>其本质是指令跳转、参数和返回值传递 </a:t>
            </a:r>
            <a:r>
              <a:rPr lang="en-US" altLang="zh-CN" sz="2400" dirty="0"/>
              <a:t>(</a:t>
            </a:r>
            <a:r>
              <a:rPr lang="zh-CN" altLang="en-US" sz="2400" dirty="0"/>
              <a:t>是否记得如何实现</a:t>
            </a:r>
            <a:r>
              <a:rPr lang="en-US" altLang="zh-CN" sz="2400" dirty="0"/>
              <a:t>?)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324"/>
            <a:ext cx="4853652" cy="4256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38405" y="3484009"/>
            <a:ext cx="4370832" cy="230832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保存返回值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将函数的返回值保存在寄存器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EAX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弹出当前帧，恢复上一个栈帧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将当前栈帧底部保存的前栈帧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寄存器，恢复上一个栈帧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将函数返回地址弹出给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lvl="1" indent="-514350">
              <a:buFont typeface="+mj-ea"/>
              <a:buAutoNum type="circleNumDbPlain" startAt="3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跳转：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CS:IP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跳回调用函数中继续执行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1600" y="5605272"/>
            <a:ext cx="1563624" cy="74287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13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48700" y="1113135"/>
            <a:ext cx="683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//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function_example.c</a:t>
            </a:r>
            <a:endParaRPr lang="en-US" sz="2000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#include &lt;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stdio.h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&gt;</a:t>
            </a: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static add(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a,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b) { return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a+b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; }</a:t>
            </a: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main() {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x = 5; 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y = 10; 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u = add(x, y); }</a:t>
            </a:r>
          </a:p>
        </p:txBody>
      </p:sp>
      <p:sp>
        <p:nvSpPr>
          <p:cNvPr id="7" name="矩形 6"/>
          <p:cNvSpPr/>
          <p:nvPr/>
        </p:nvSpPr>
        <p:spPr>
          <a:xfrm>
            <a:off x="248700" y="2604164"/>
            <a:ext cx="91059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static add(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a,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b){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0:   55                      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1:   48 89 e5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4:   89 7d fc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[rbp-0x4],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7:   89 75 f8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[rbp-0x8],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a:   8b 55 fc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[rbp-0x4]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d:   8b 45 f8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[rbp-0x8]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10:   01 d0                add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12:   5d                      pop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13:   c3                   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8" name="矩形 7"/>
          <p:cNvSpPr/>
          <p:nvPr/>
        </p:nvSpPr>
        <p:spPr>
          <a:xfrm>
            <a:off x="4037013" y="5681929"/>
            <a:ext cx="106838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pop  rip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48701" y="1245264"/>
            <a:ext cx="9105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0000000000000014 &lt;main&gt;: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main(){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14:   55                                    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15:   48 89 e5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18:   48 83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ec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10                     </a:t>
            </a: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sub    rsp,0x10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1c:   c7 45 fc 05 00 00 00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[rbp-0x4], 0x5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23:   c7 45 f8 0a 00 00 00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[rbp-0x8], 0xa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2a:   8b 55 f8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[rbp-0x8]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2d:   8b 45 fc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[rbp-0x4]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30:   89 d6    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32:   89 c7     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34:   e8 c7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call   0 &lt;add&gt;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39:   89 45 f4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[rbp-0xc],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3c:   b8 00 00 00 00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eax,0x0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41:   c9                                      leave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42:   c3                                      ret </a:t>
            </a:r>
          </a:p>
        </p:txBody>
      </p:sp>
      <p:sp>
        <p:nvSpPr>
          <p:cNvPr id="11" name="矩形 10"/>
          <p:cNvSpPr/>
          <p:nvPr/>
        </p:nvSpPr>
        <p:spPr>
          <a:xfrm>
            <a:off x="5662612" y="4265177"/>
            <a:ext cx="26162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push  rip,  </a:t>
            </a:r>
            <a:r>
              <a:rPr lang="en-US" altLang="zh-CN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rip 0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7903" y="3124940"/>
            <a:ext cx="4101483" cy="12162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5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</a:t>
            </a:r>
            <a:r>
              <a:rPr lang="zh-CN" altLang="en-US" dirty="0"/>
              <a:t>态函数栈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01" y="962250"/>
            <a:ext cx="8209399" cy="58957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700" y="1117378"/>
            <a:ext cx="5339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inux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为每个任务均分配了内核栈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位操作系统的内核栈为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8K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20457" y="2743200"/>
            <a:ext cx="18288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52685" y="2739898"/>
            <a:ext cx="1547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pt_regs</a:t>
            </a:r>
            <a:endParaRPr lang="en-US" altLang="zh-CN" sz="28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85592" y="2829775"/>
            <a:ext cx="2329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0713" y="1117378"/>
            <a:ext cx="1360487" cy="232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01600" y="6007265"/>
            <a:ext cx="93472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static inline void *</a:t>
            </a:r>
            <a:r>
              <a:rPr lang="en-US" sz="2400" dirty="0" err="1">
                <a:latin typeface="Georgia" panose="02040502050405020303" pitchFamily="18" charset="0"/>
              </a:rPr>
              <a:t>task_stack_page</a:t>
            </a:r>
            <a:r>
              <a:rPr lang="en-US" sz="2400" dirty="0">
                <a:latin typeface="Georgia" panose="02040502050405020303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</a:rPr>
              <a:t>const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struct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task_struct</a:t>
            </a:r>
            <a:r>
              <a:rPr lang="en-US" sz="2400" dirty="0">
                <a:latin typeface="Georgia" panose="02040502050405020303" pitchFamily="18" charset="0"/>
              </a:rPr>
              <a:t> *task)</a:t>
            </a:r>
          </a:p>
          <a:p>
            <a:r>
              <a:rPr lang="en-US" sz="2400" dirty="0">
                <a:latin typeface="Georgia" panose="02040502050405020303" pitchFamily="18" charset="0"/>
              </a:rPr>
              <a:t>{ return task-&gt;stack;}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给定一个任务可以通过该函数得到内核栈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35270" y="5197228"/>
            <a:ext cx="1813987" cy="5649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3704678" y="4591800"/>
            <a:ext cx="5383902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任务处于内核态去找对应的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task_struct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0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系统调用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</a:t>
            </a:r>
            <a:r>
              <a:rPr lang="zh-CN" altLang="en-US" dirty="0"/>
              <a:t>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以标准库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函数为例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open(const char *pathname, int flags, mode_t mode)</a:t>
            </a:r>
          </a:p>
          <a:p>
            <a:pPr>
              <a:lnSpc>
                <a:spcPct val="8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当调用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函数时会进一步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调用宏命令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DO_CALL(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syscall_name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其包含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的参数到寄存器中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根据系统调用名称得到系统调用号保存在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寄存器中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执行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ENTER_KERNEL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INT 0X80 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软中断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陷入内核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调用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ENTRY(entry_INT80_32)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将用户态寄存器保存在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pt_regs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调用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do_syscall_32_irqs_on</a:t>
            </a:r>
          </a:p>
          <a:p>
            <a:pPr marL="914400" lvl="1" indent="-457200">
              <a:lnSpc>
                <a:spcPct val="80000"/>
              </a:lnSpc>
              <a:buFont typeface="+mj-lt"/>
              <a:buAutoNum type="arabicPeriod"/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24349" y="1334292"/>
            <a:ext cx="9028111" cy="4893647"/>
            <a:chOff x="115889" y="1167789"/>
            <a:chExt cx="9028111" cy="4893647"/>
          </a:xfrm>
        </p:grpSpPr>
        <p:sp>
          <p:nvSpPr>
            <p:cNvPr id="5" name="矩形 4"/>
            <p:cNvSpPr/>
            <p:nvPr/>
          </p:nvSpPr>
          <p:spPr>
            <a:xfrm>
              <a:off x="115889" y="1167789"/>
              <a:ext cx="9028111" cy="48936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Georgia" panose="02040502050405020303" pitchFamily="18" charset="0"/>
                </a:rPr>
                <a:t>static __</a:t>
              </a:r>
              <a:r>
                <a:rPr lang="en-US" sz="2400" dirty="0" err="1">
                  <a:latin typeface="Georgia" panose="02040502050405020303" pitchFamily="18" charset="0"/>
                </a:rPr>
                <a:t>always_inline</a:t>
              </a:r>
              <a:r>
                <a:rPr lang="en-US" sz="2400" dirty="0">
                  <a:latin typeface="Georgia" panose="02040502050405020303" pitchFamily="18" charset="0"/>
                </a:rPr>
                <a:t> void do_syscall_32_irqs_on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             (</a:t>
              </a:r>
              <a:r>
                <a:rPr lang="en-US" sz="2400" dirty="0" err="1">
                  <a:latin typeface="Georgia" panose="02040502050405020303" pitchFamily="18" charset="0"/>
                </a:rPr>
                <a:t>struct</a:t>
              </a:r>
              <a:r>
                <a:rPr lang="en-US" sz="2400" dirty="0">
                  <a:latin typeface="Georgia" panose="02040502050405020303" pitchFamily="18" charset="0"/>
                </a:rPr>
                <a:t> </a:t>
              </a:r>
              <a:r>
                <a:rPr lang="en-US" sz="2400" dirty="0" err="1">
                  <a:latin typeface="Georgia" panose="02040502050405020303" pitchFamily="18" charset="0"/>
                </a:rPr>
                <a:t>pt_regs</a:t>
              </a:r>
              <a:r>
                <a:rPr lang="en-US" sz="2400" dirty="0">
                  <a:latin typeface="Georgia" panose="02040502050405020303" pitchFamily="18" charset="0"/>
                </a:rPr>
                <a:t> *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{ </a:t>
              </a:r>
            </a:p>
            <a:p>
              <a:r>
                <a:rPr lang="en-US" sz="2400" dirty="0">
                  <a:solidFill>
                    <a:srgbClr val="FF0000"/>
                  </a:solidFill>
                  <a:latin typeface="Georgia" panose="02040502050405020303" pitchFamily="18" charset="0"/>
                </a:rPr>
                <a:t>    unsigned </a:t>
              </a:r>
              <a:r>
                <a:rPr lang="en-US" sz="2400" dirty="0" err="1">
                  <a:solidFill>
                    <a:srgbClr val="FF0000"/>
                  </a:solidFill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solidFill>
                    <a:srgbClr val="FF0000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  <a:latin typeface="Georgia" panose="02040502050405020303" pitchFamily="18" charset="0"/>
                </a:rPr>
                <a:t>nr</a:t>
              </a:r>
              <a:r>
                <a:rPr lang="en-US" sz="2400" dirty="0">
                  <a:solidFill>
                    <a:srgbClr val="FF0000"/>
                  </a:solidFill>
                  <a:latin typeface="Georgia" panose="02040502050405020303" pitchFamily="18" charset="0"/>
                </a:rPr>
                <a:t> = (unsigned </a:t>
              </a:r>
              <a:r>
                <a:rPr lang="en-US" sz="2400" dirty="0" err="1">
                  <a:solidFill>
                    <a:srgbClr val="FF0000"/>
                  </a:solidFill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solidFill>
                    <a:srgbClr val="FF0000"/>
                  </a:solidFill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solidFill>
                    <a:srgbClr val="FF0000"/>
                  </a:solidFill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solidFill>
                    <a:srgbClr val="FF0000"/>
                  </a:solidFill>
                  <a:latin typeface="Georgia" panose="02040502050405020303" pitchFamily="18" charset="0"/>
                </a:rPr>
                <a:t>-&gt;</a:t>
              </a:r>
              <a:r>
                <a:rPr lang="en-US" sz="2400" dirty="0" err="1">
                  <a:solidFill>
                    <a:srgbClr val="FF0000"/>
                  </a:solidFill>
                  <a:latin typeface="Georgia" panose="02040502050405020303" pitchFamily="18" charset="0"/>
                </a:rPr>
                <a:t>orig_ax</a:t>
              </a:r>
              <a:r>
                <a:rPr lang="en-US" sz="2400" dirty="0">
                  <a:latin typeface="Georgia" panose="02040502050405020303" pitchFamily="18" charset="0"/>
                </a:rPr>
                <a:t>;  </a:t>
              </a:r>
              <a:r>
                <a:rPr 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系统调用号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Georgia" panose="02040502050405020303" pitchFamily="18" charset="0"/>
                </a:rPr>
                <a:t>    ......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if (likely(</a:t>
              </a:r>
              <a:r>
                <a:rPr lang="en-US" sz="2400" dirty="0" err="1">
                  <a:latin typeface="Georgia" panose="02040502050405020303" pitchFamily="18" charset="0"/>
                </a:rPr>
                <a:t>nr</a:t>
              </a:r>
              <a:r>
                <a:rPr lang="en-US" sz="2400" dirty="0">
                  <a:latin typeface="Georgia" panose="02040502050405020303" pitchFamily="18" charset="0"/>
                </a:rPr>
                <a:t> &lt; IA32_NR_syscalls))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{  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-&gt;ax = </a:t>
              </a:r>
              <a:r>
                <a:rPr lang="en-US" sz="2400" dirty="0">
                  <a:solidFill>
                    <a:srgbClr val="0070C0"/>
                  </a:solidFill>
                  <a:latin typeface="Georgia" panose="02040502050405020303" pitchFamily="18" charset="0"/>
                </a:rPr>
                <a:t>ia32_sys_call_table[</a:t>
              </a:r>
              <a:r>
                <a:rPr lang="en-US" sz="2400" dirty="0" err="1">
                  <a:solidFill>
                    <a:srgbClr val="0070C0"/>
                  </a:solidFill>
                  <a:latin typeface="Georgia" panose="02040502050405020303" pitchFamily="18" charset="0"/>
                </a:rPr>
                <a:t>nr</a:t>
              </a:r>
              <a:r>
                <a:rPr lang="en-US" sz="2400" dirty="0">
                  <a:solidFill>
                    <a:srgbClr val="0070C0"/>
                  </a:solidFill>
                  <a:latin typeface="Georgia" panose="02040502050405020303" pitchFamily="18" charset="0"/>
                </a:rPr>
                <a:t>]</a:t>
              </a:r>
              <a:r>
                <a:rPr lang="en-US" sz="2400" dirty="0">
                  <a:latin typeface="Georgia" panose="02040502050405020303" pitchFamily="18" charset="0"/>
                </a:rPr>
                <a:t>((unsigned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</a:t>
              </a:r>
              <a:r>
                <a:rPr lang="en-US" sz="2400" dirty="0" err="1">
                  <a:latin typeface="Georgia" panose="02040502050405020303" pitchFamily="18" charset="0"/>
                </a:rPr>
                <a:t>bx</a:t>
              </a:r>
              <a:r>
                <a:rPr lang="en-US" sz="2400" dirty="0">
                  <a:latin typeface="Georgia" panose="02040502050405020303" pitchFamily="18" charset="0"/>
                </a:rPr>
                <a:t>, 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    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-&gt;cx,  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-&gt;dx,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    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</a:t>
              </a:r>
              <a:r>
                <a:rPr lang="en-US" sz="2400" dirty="0" err="1">
                  <a:latin typeface="Georgia" panose="02040502050405020303" pitchFamily="18" charset="0"/>
                </a:rPr>
                <a:t>si</a:t>
              </a:r>
              <a:r>
                <a:rPr lang="en-US" sz="2400" dirty="0">
                  <a:latin typeface="Georgia" panose="02040502050405020303" pitchFamily="18" charset="0"/>
                </a:rPr>
                <a:t>,   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-&gt;di,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    (unsigned </a:t>
              </a:r>
              <a:r>
                <a:rPr lang="en-US" sz="2400" dirty="0" err="1">
                  <a:latin typeface="Georgia" panose="02040502050405020303" pitchFamily="18" charset="0"/>
                </a:rPr>
                <a:t>int</a:t>
              </a:r>
              <a:r>
                <a:rPr lang="en-US" sz="2400" dirty="0">
                  <a:latin typeface="Georgia" panose="02040502050405020303" pitchFamily="18" charset="0"/>
                </a:rPr>
                <a:t>)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-&gt;</a:t>
              </a:r>
              <a:r>
                <a:rPr lang="en-US" sz="2400" dirty="0" err="1">
                  <a:latin typeface="Georgia" panose="02040502050405020303" pitchFamily="18" charset="0"/>
                </a:rPr>
                <a:t>bp</a:t>
              </a:r>
              <a:r>
                <a:rPr lang="en-US" sz="2400" dirty="0">
                  <a:latin typeface="Georgia" panose="02040502050405020303" pitchFamily="18" charset="0"/>
                </a:rPr>
                <a:t>);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} 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    </a:t>
              </a:r>
              <a:r>
                <a:rPr lang="en-US" sz="2400" dirty="0" err="1">
                  <a:latin typeface="Georgia" panose="02040502050405020303" pitchFamily="18" charset="0"/>
                </a:rPr>
                <a:t>syscall_return_slowpath</a:t>
              </a:r>
              <a:r>
                <a:rPr lang="en-US" sz="2400" dirty="0">
                  <a:latin typeface="Georgia" panose="02040502050405020303" pitchFamily="18" charset="0"/>
                </a:rPr>
                <a:t>(</a:t>
              </a:r>
              <a:r>
                <a:rPr lang="en-US" sz="2400" dirty="0" err="1">
                  <a:latin typeface="Georgia" panose="02040502050405020303" pitchFamily="18" charset="0"/>
                </a:rPr>
                <a:t>regs</a:t>
              </a:r>
              <a:r>
                <a:rPr lang="en-US" sz="2400" dirty="0">
                  <a:latin typeface="Georgia" panose="02040502050405020303" pitchFamily="18" charset="0"/>
                </a:rPr>
                <a:t>);</a:t>
              </a:r>
            </a:p>
            <a:p>
              <a:r>
                <a:rPr lang="en-US" sz="2400" dirty="0">
                  <a:latin typeface="Georgia" panose="02040502050405020303" pitchFamily="18" charset="0"/>
                </a:rPr>
                <a:t>}</a:t>
              </a:r>
            </a:p>
          </p:txBody>
        </p:sp>
        <p:sp>
          <p:nvSpPr>
            <p:cNvPr id="6" name="下箭头 5"/>
            <p:cNvSpPr/>
            <p:nvPr/>
          </p:nvSpPr>
          <p:spPr>
            <a:xfrm rot="1753015">
              <a:off x="5135933" y="3074405"/>
              <a:ext cx="337582" cy="420914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56113" y="2636670"/>
              <a:ext cx="38972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根据调用号得到相应函数名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下箭头 7"/>
            <p:cNvSpPr/>
            <p:nvPr/>
          </p:nvSpPr>
          <p:spPr>
            <a:xfrm rot="19224581" flipH="1" flipV="1">
              <a:off x="4427100" y="4477651"/>
              <a:ext cx="356170" cy="467222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88087" y="4732962"/>
              <a:ext cx="4179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系统调用的参数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指定寄存器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86" y="5207352"/>
              <a:ext cx="3741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系统调用完成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返回用户态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1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操作系统内核程序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734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9954" y="1557677"/>
            <a:ext cx="9329547" cy="355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56200" y="3301121"/>
            <a:ext cx="192881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系统调用简图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6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819775" y="4101837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任务调度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是否在运行队列上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优先级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调度实体 </a:t>
            </a:r>
            <a:r>
              <a:rPr lang="en-US" altLang="zh-CN" sz="1800" dirty="0">
                <a:latin typeface="Georgia" panose="02040502050405020303" pitchFamily="18" charset="0"/>
              </a:rPr>
              <a:t>(e.g., </a:t>
            </a:r>
            <a:r>
              <a:rPr lang="en-US" altLang="zh-CN" sz="1800" dirty="0" err="1">
                <a:latin typeface="Georgia" panose="02040502050405020303" pitchFamily="18" charset="0"/>
              </a:rPr>
              <a:t>rb</a:t>
            </a:r>
            <a:r>
              <a:rPr lang="zh-CN" altLang="en-US" sz="1800" dirty="0">
                <a:latin typeface="Georgia" panose="02040502050405020303" pitchFamily="18" charset="0"/>
              </a:rPr>
              <a:t>节点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调度类 </a:t>
            </a:r>
            <a:r>
              <a:rPr lang="en-US" altLang="zh-CN" sz="1800" dirty="0">
                <a:latin typeface="Georgia" panose="02040502050405020303" pitchFamily="18" charset="0"/>
              </a:rPr>
              <a:t>(i.e., </a:t>
            </a:r>
            <a:r>
              <a:rPr lang="zh-CN" altLang="en-US" sz="1800" dirty="0">
                <a:latin typeface="Georgia" panose="02040502050405020303" pitchFamily="18" charset="0"/>
              </a:rPr>
              <a:t>调度策略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……</a:t>
            </a:r>
          </a:p>
        </p:txBody>
      </p:sp>
    </p:spTree>
    <p:extLst>
      <p:ext uri="{BB962C8B-B14F-4D97-AF65-F5344CB8AC3E}">
        <p14:creationId xmlns:p14="http://schemas.microsoft.com/office/powerpoint/2010/main" val="44006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6" y="959643"/>
            <a:ext cx="5292593" cy="58829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045527" y="3048000"/>
            <a:ext cx="2175164" cy="105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2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多线程的同步和互斥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临界资源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(Critical Resources)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zh-CN" altLang="en-US" dirty="0"/>
              <a:t>多线程共享进程资源</a:t>
            </a:r>
            <a:r>
              <a:rPr lang="en-US" altLang="zh-CN" dirty="0"/>
              <a:t>,</a:t>
            </a:r>
            <a:r>
              <a:rPr lang="zh-CN" altLang="en-US" dirty="0"/>
              <a:t>但很多资源一次只能为一个线程使用</a:t>
            </a:r>
            <a:r>
              <a:rPr lang="en-US" altLang="zh-CN" dirty="0"/>
              <a:t>,</a:t>
            </a:r>
          </a:p>
          <a:p>
            <a:pPr marL="457200" lvl="1" indent="0">
              <a:buNone/>
            </a:pPr>
            <a:r>
              <a:rPr lang="zh-CN" altLang="en-US" dirty="0"/>
              <a:t>例如物理设备都是临界资源</a:t>
            </a:r>
            <a:r>
              <a:rPr lang="en-US" altLang="zh-CN" dirty="0"/>
              <a:t>,</a:t>
            </a:r>
            <a:r>
              <a:rPr lang="zh-CN" altLang="en-US" dirty="0"/>
              <a:t>还有被多线程共享的全局变量</a:t>
            </a:r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/>
              <a:t>临界区</a:t>
            </a:r>
            <a:r>
              <a:rPr lang="zh-CN" altLang="en-US" sz="2800" dirty="0"/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(Critical Sections)</a:t>
            </a:r>
            <a:r>
              <a:rPr lang="en-US" altLang="zh-CN" sz="2800" dirty="0"/>
              <a:t>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zh-CN" altLang="en-US" sz="2400" dirty="0"/>
              <a:t>对临界资源的访问</a:t>
            </a:r>
            <a:r>
              <a:rPr lang="en-US" altLang="zh-CN" sz="2400" dirty="0"/>
              <a:t>,</a:t>
            </a:r>
            <a:r>
              <a:rPr lang="zh-CN" altLang="en-US" sz="2400" dirty="0"/>
              <a:t>必须</a:t>
            </a:r>
            <a:r>
              <a:rPr lang="zh-CN" altLang="en-US" sz="2400" b="1" dirty="0">
                <a:solidFill>
                  <a:srgbClr val="FF0000"/>
                </a:solidFill>
              </a:rPr>
              <a:t>互斥</a:t>
            </a:r>
            <a:r>
              <a:rPr lang="zh-CN" altLang="en-US" sz="2400" dirty="0"/>
              <a:t>地进行</a:t>
            </a:r>
            <a:r>
              <a:rPr lang="en-US" altLang="zh-CN" sz="2400" dirty="0"/>
              <a:t>,</a:t>
            </a:r>
            <a:r>
              <a:rPr lang="zh-CN" altLang="en-US" sz="2400" dirty="0"/>
              <a:t>线程访问临界资源的那段代码即为临界区</a:t>
            </a:r>
            <a:endParaRPr lang="en-US" altLang="zh-CN" sz="2400" dirty="0"/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/>
              <a:t>竞争条件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(Race Conditions)</a:t>
            </a:r>
            <a:r>
              <a:rPr lang="en-US" altLang="zh-CN" sz="2800" dirty="0"/>
              <a:t>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zh-CN" altLang="en-US" sz="2400" dirty="0"/>
              <a:t>多线程</a:t>
            </a:r>
            <a:r>
              <a:rPr lang="zh-CN" altLang="en-US" sz="2400" b="1" dirty="0">
                <a:solidFill>
                  <a:srgbClr val="FF0000"/>
                </a:solidFill>
              </a:rPr>
              <a:t>同时</a:t>
            </a:r>
            <a:r>
              <a:rPr lang="zh-CN" altLang="en-US" sz="2400" dirty="0"/>
              <a:t>进入临界区产生的</a:t>
            </a:r>
            <a:r>
              <a:rPr lang="zh-CN" altLang="en-US" sz="2400" b="1" dirty="0">
                <a:solidFill>
                  <a:srgbClr val="FF0000"/>
                </a:solidFill>
              </a:rPr>
              <a:t>不可预知的</a:t>
            </a:r>
            <a:r>
              <a:rPr lang="zh-CN" altLang="en-US" sz="2400" dirty="0"/>
              <a:t>状态</a:t>
            </a:r>
            <a:r>
              <a:rPr lang="en-US" altLang="zh-CN" sz="2400" dirty="0"/>
              <a:t>,</a:t>
            </a:r>
            <a:r>
              <a:rPr lang="zh-CN" altLang="en-US" sz="2400" dirty="0"/>
              <a:t>造成不可预知的原因在于</a:t>
            </a:r>
            <a:r>
              <a:rPr lang="zh-CN" altLang="en-US" sz="2400" b="1" dirty="0">
                <a:solidFill>
                  <a:srgbClr val="FF0000"/>
                </a:solidFill>
              </a:rPr>
              <a:t>多线程的代码可能会交叉执行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调度顺序不可知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对竞争条件进行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极其困难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线程交叉执行在多次运行中很难重现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更难的是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一万次正确运行不代表没有多线程竞争条件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实验科学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数学理论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576772" y="5764880"/>
            <a:ext cx="813222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多线程编程时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很小的代码修改就可能导致竞争条件出现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因为任务调度顺序是不可知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也不可穷举遍历的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很感性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28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任务调度算法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以完美公平调度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(CFS)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算法为例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以任务虚拟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运行时间为基准进行调度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每隔一段时间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 Tick)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会发生一次时钟中断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为每个任务维护一个虚拟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若一个任务正在使用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资源，则根据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资源的任务其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较大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会根据任务优先级以及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的值“公平”调度任务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589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任务调度算法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1" y="1143665"/>
            <a:ext cx="8779411" cy="5013851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//Update the current task's runtime statistics.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static void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update_curr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u64 now 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rq_clock_task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rq_of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u64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now -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exec_start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    //</a:t>
            </a:r>
            <a:r>
              <a:rPr lang="zh-CN" alt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运行时间</a:t>
            </a:r>
            <a:endParaRPr lang="en-US" altLang="zh-CN" sz="24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exec_start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now;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sum_exec_runtime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+=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vruntime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+= </a:t>
            </a:r>
            <a:r>
              <a:rPr lang="en-US" altLang="zh-CN" sz="24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calc_delta_fair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update_min_vruntime</a:t>
            </a:r>
            <a:r>
              <a:rPr lang="en-US" altLang="zh-CN" sz="2400" b="1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b="1" dirty="0">
                <a:latin typeface="Georgia" panose="02040502050405020303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6487886" y="1718685"/>
            <a:ext cx="2540226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000" b="1" dirty="0" err="1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rq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采用什么数据结构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701" y="1102100"/>
            <a:ext cx="8779411" cy="34470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static u64 </a:t>
            </a:r>
            <a:r>
              <a:rPr lang="en-US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calc_delta_fair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(u64 delta, 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sched_entity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*se)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if (unlikely(se-&gt;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load.weight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!= NICE_0_LOAD))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// </a:t>
            </a:r>
            <a:r>
              <a: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delta * weight_0 / </a:t>
            </a:r>
            <a:r>
              <a:rPr lang="en-US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task.weight</a:t>
            </a:r>
            <a:r>
              <a: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delta = __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calc_delta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(delta, NICE_0_LOAD, &amp;se-&gt;load);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return delta;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74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*next;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指向下一个调度类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调度类具有优先级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enqueue_task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dequeue_task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yield_task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yield_to_task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bool preempt);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check_preempt_curr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(*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put_prev_task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set_curr_task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task_tick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queued);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task_fork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task_dead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switched_from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switched_to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prio_changed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oldprio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unsigned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get_rr_interval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update_curr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4978400" y="4777116"/>
            <a:ext cx="3832845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这里为什么用函数指针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pick up the highest-priority task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inline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*class;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for_each_class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(class)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调度时会根据优先级从高优先级调度类到低调度类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{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 =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class-&gt;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每个调度类有自己的具体实现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(p) return p;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0416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fair_sched_class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.next   = &amp;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idle_sched_class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fair_sched_class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优先级大于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idle_sched_class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rb_node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*left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rb_first_cached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tasks_timeline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获得下一任务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rb_entry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……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8790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3" y="1043153"/>
            <a:ext cx="7228114" cy="59454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20457" y="4804229"/>
            <a:ext cx="1959429" cy="1349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791776" y="6213772"/>
            <a:ext cx="2739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任务创建为起点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0170" y="1313543"/>
            <a:ext cx="1190173" cy="25472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2380343" y="3081635"/>
            <a:ext cx="2739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这部分发生了什么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50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主动调度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操作相关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读写磁盘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网络传输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当任务遇到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操作时会调用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schedule()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为系统调用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其内核版本为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_schedule 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其包含很多功能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下面简要分析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_schedule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static void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_schedule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(bool preempt){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*next;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unsigned long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switch_count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rq_flags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cpu_rq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);   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获得</a:t>
            </a: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上的任务队列</a:t>
            </a:r>
            <a:r>
              <a:rPr lang="en-US" altLang="zh-CN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endParaRPr lang="en-US" sz="2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;     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当前使用</a:t>
            </a: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的任务马上要被切换</a:t>
            </a:r>
            <a:endParaRPr lang="en-US" sz="2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next = 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&amp;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前面提到过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调用</a:t>
            </a:r>
            <a:endParaRPr lang="en-US" altLang="zh-CN" sz="2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......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                           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调度类自己的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pick_next_task</a:t>
            </a:r>
            <a:endParaRPr lang="en-US" sz="2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0848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static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*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rq_flags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&amp;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//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</a:t>
            </a:r>
            <a:r>
              <a:rPr lang="en-US" altLang="zh-CN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即为红黑树</a:t>
            </a:r>
            <a:endParaRPr lang="en-US" sz="2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*se;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*p;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new_tasks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if (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) {   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if (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on_rq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    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update_curr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任务是否继续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  else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NULL;......  }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se =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pick_next_entity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   p =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task_of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(se);  //</a:t>
            </a:r>
            <a:r>
              <a:rPr lang="zh-CN" alt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选择下一个适合的任务</a:t>
            </a:r>
            <a:r>
              <a:rPr lang="en-US" altLang="zh-CN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并得到其</a:t>
            </a:r>
            <a:r>
              <a:rPr lang="en-US" altLang="zh-CN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endParaRPr lang="en-US" sz="2200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if 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!= p) { 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= &amp;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-&gt;se;  ...... 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put_prev_entity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 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set_next_entity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se); }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return p;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6867801" y="3947166"/>
            <a:ext cx="2145567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事件驱动需要这个判断吗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95017" y="5783591"/>
            <a:ext cx="2145567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这部分代码会发生什么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982" y="1334292"/>
            <a:ext cx="8931129" cy="50138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put_prev_entity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);  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set_next_entity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se);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会产生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任务上下文切换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假设是不同进程的线程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上下文切换的主要任务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切换进程内存空间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寄存器和指令指针寄存器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context_switch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mm_struct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*mm, *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...... mm = next-&gt;mm;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active_mm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...... 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switch_mm_irqs_off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mm, next); ......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后续课程介绍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802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会调用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ENTRY(__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TASK_threadsp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栈顶指针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TASK_threadsp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END(__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58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竞争共享队列的例子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8" y="2563194"/>
            <a:ext cx="8778875" cy="25555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48701" y="1352896"/>
            <a:ext cx="8931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两个并发的线程执行入队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enqueue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操作可能发生什么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701" y="1876116"/>
            <a:ext cx="8931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两个并发的线程执行出队</a:t>
            </a: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dequeue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操作可能发生什么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8701" y="5574964"/>
            <a:ext cx="24806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队列的成员变量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6592" y="5574964"/>
            <a:ext cx="24806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enqueue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的实现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4483" y="5574963"/>
            <a:ext cx="24806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状态的发生</a:t>
            </a:r>
            <a:endParaRPr lang="zh-CN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0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tss_struct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per_cpu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load_TLS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this_cpu_write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current_task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return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48700" y="4425169"/>
            <a:ext cx="8634043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__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switch_to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涉及一个很重要的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 (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任务状态段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它保存了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所有寄存器的值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中存在一个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修改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会触发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内容保存在当前任务中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用新切换的任务去给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赋值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寄存器的切换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任务的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task_struct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中存在一个字段描述执行该任务时哪些寄存器需要切换 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不使用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能否实现寄存器切换呢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优缺点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28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171071" cy="501385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tss_struct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per_cpu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load_TLS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加载线程局部存储到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全局描述符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this_cpu_write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current_task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return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      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内核栈也进行了切换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71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2922051" y="6065867"/>
            <a:ext cx="2540000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内核栈为什么不需要内存切换呢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692" y="1334292"/>
            <a:ext cx="8903420" cy="5013851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上下文切换的主要任务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切换进程内存空间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寄存器和 指令指针寄存器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context_switch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mm_struct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*mm, *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...... mm = next-&gt;mm;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active_mm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...... 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switch_mm_irqs_off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mm, next); ......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后续课程介绍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5989834" y="4892096"/>
            <a:ext cx="2145567" cy="8845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上下文切换是否已经完成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86945" y="1669143"/>
            <a:ext cx="2299855" cy="5950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51542" y="6031210"/>
            <a:ext cx="508000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是哪个任务在调用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47891" y="6031210"/>
            <a:ext cx="23803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prev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最终是什么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last)  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{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prepare_switch_to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next);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(last) = 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(next));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 (0)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B, B  C, C  A,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最后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执行完后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分别是什么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62896" y="4642707"/>
            <a:ext cx="861820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每个任务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均知道它切换成了谁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以及它是由谁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切换来的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894" y="5517146"/>
            <a:ext cx="8618208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每个任务都会调用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schedule()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进行切换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它们的指令指针寄存器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均指向其下一条指令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任务切换总结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74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27" y="1671713"/>
            <a:ext cx="9614755" cy="4451995"/>
          </a:xfrm>
        </p:spPr>
      </p:pic>
      <p:sp>
        <p:nvSpPr>
          <p:cNvPr id="9" name="矩形 8"/>
          <p:cNvSpPr/>
          <p:nvPr/>
        </p:nvSpPr>
        <p:spPr>
          <a:xfrm>
            <a:off x="1136073" y="2258291"/>
            <a:ext cx="1454727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36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进程和线程的基本概念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任务调度策略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多线程同步和死锁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307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多线程的同步和互斥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多线程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加速进程执行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多核执行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提高进程吞吐量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map-reduce, 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提高模块化和功能化管理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streaming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同步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完成某种任务而建立的多个线程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它们需要在某些位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置协调工作次序而等待、传递消息产生的制约关系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临界资源的访问容易产生问题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由于任务调度的不确定性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编写的程序较为复杂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互斥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当一个线程进入临界区使用临界资源时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其它想使用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该资源的线程必须等待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直至前者执行完毕离开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为禁止多个进程同时进入临界区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同步互斥机制需满足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忙则等待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安全性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2.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空闲让进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通用性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3.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有限等待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公平性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û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104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临界区互斥例子</a:t>
            </a:r>
            <a:r>
              <a:rPr lang="en-US" altLang="zh-CN" sz="3200" dirty="0"/>
              <a:t>—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Much Milk Problem</a:t>
            </a:r>
            <a:endParaRPr 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zh-CN" altLang="en-US" b="1" dirty="0"/>
              <a:t>场景</a:t>
            </a:r>
            <a:r>
              <a:rPr lang="en-US" altLang="zh-CN" b="1" dirty="0"/>
              <a:t>: </a:t>
            </a:r>
            <a:r>
              <a:rPr lang="zh-CN" altLang="en-US" b="1" dirty="0"/>
              <a:t>两个室友共用一个存储牛奶的冰箱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要求</a:t>
            </a:r>
            <a:r>
              <a:rPr lang="en-US" altLang="zh-CN" b="1" dirty="0"/>
              <a:t>: </a:t>
            </a:r>
            <a:r>
              <a:rPr lang="zh-CN" altLang="en-US" b="1" dirty="0"/>
              <a:t>他们只能在冰箱上的贴纸上标记进行通信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</a:t>
            </a:r>
            <a:r>
              <a:rPr lang="zh-CN" altLang="en-US" b="1" dirty="0"/>
              <a:t>贴纸类似于变量 </a:t>
            </a:r>
            <a:r>
              <a:rPr lang="en-US" altLang="zh-CN" b="1" dirty="0">
                <a:sym typeface="Wingdings" panose="05000000000000000000" pitchFamily="2" charset="2"/>
              </a:rPr>
              <a:t>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milk  0</a:t>
            </a:r>
          </a:p>
          <a:p>
            <a:endParaRPr lang="en-US" altLang="zh-CN" b="1" dirty="0"/>
          </a:p>
          <a:p>
            <a:r>
              <a:rPr lang="zh-CN" altLang="en-US" b="1" dirty="0"/>
              <a:t>问题</a:t>
            </a:r>
            <a:r>
              <a:rPr lang="en-US" altLang="zh-CN" b="1" dirty="0"/>
              <a:t>: </a:t>
            </a:r>
            <a:r>
              <a:rPr lang="zh-CN" altLang="en-US" b="1" dirty="0"/>
              <a:t>用伪代码实现至多只有一个室友去买牛奶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5626100" y="3454400"/>
            <a:ext cx="279400" cy="3175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2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13891</TotalTime>
  <Words>7180</Words>
  <Application>Microsoft Office PowerPoint</Application>
  <PresentationFormat>全屏显示(4:3)</PresentationFormat>
  <Paragraphs>824</Paragraphs>
  <Slides>75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75</vt:i4>
      </vt:variant>
    </vt:vector>
  </HeadingPairs>
  <TitlesOfParts>
    <vt:vector size="89" baseType="lpstr">
      <vt:lpstr>等线</vt:lpstr>
      <vt:lpstr>等线 Light</vt:lpstr>
      <vt:lpstr>华文楷体</vt:lpstr>
      <vt:lpstr>华文新魏</vt:lpstr>
      <vt:lpstr>楷体</vt:lpstr>
      <vt:lpstr>宋体</vt:lpstr>
      <vt:lpstr>Arial</vt:lpstr>
      <vt:lpstr>Calibri</vt:lpstr>
      <vt:lpstr>Calibri Light</vt:lpstr>
      <vt:lpstr>Georgia</vt:lpstr>
      <vt:lpstr>Times New Roman</vt:lpstr>
      <vt:lpstr>Wingdings</vt:lpstr>
      <vt:lpstr>Office 主题​​</vt:lpstr>
      <vt:lpstr>1_Office 主题​​</vt:lpstr>
      <vt:lpstr>进程与线程（3）</vt:lpstr>
      <vt:lpstr>线程可使用的数据形式</vt:lpstr>
      <vt:lpstr>考虑一个简单的例子</vt:lpstr>
      <vt:lpstr>考虑一个简单的例子</vt:lpstr>
      <vt:lpstr>考虑一个简单的例子</vt:lpstr>
      <vt:lpstr>多线程的同步和互斥</vt:lpstr>
      <vt:lpstr>竞争共享队列的例子</vt:lpstr>
      <vt:lpstr>多线程的同步和互斥</vt:lpstr>
      <vt:lpstr>临界区互斥例子—Too Much Milk Problem</vt:lpstr>
      <vt:lpstr>方案#1: 双方不通信</vt:lpstr>
      <vt:lpstr>方案#2: 引入bool标记 (初始为False)</vt:lpstr>
      <vt:lpstr>方案#3: 引入2个标记 (初始为False)</vt:lpstr>
      <vt:lpstr>方案#4: 引入不对称流程 (初始为False)</vt:lpstr>
      <vt:lpstr>方案#5: Peterson’s Solution</vt:lpstr>
      <vt:lpstr>方案#6: 中断屏蔽方法</vt:lpstr>
      <vt:lpstr>方案#7: 基于硬件原语</vt:lpstr>
      <vt:lpstr>方案#7: 基于硬件原语</vt:lpstr>
      <vt:lpstr>方案#8: 封装硬件原语  自旋锁!</vt:lpstr>
      <vt:lpstr>信号量 (Semaphores)</vt:lpstr>
      <vt:lpstr>利用信号量实现同步</vt:lpstr>
      <vt:lpstr>利用信号量实现互斥</vt:lpstr>
      <vt:lpstr>二值信号量</vt:lpstr>
      <vt:lpstr>计数信号量</vt:lpstr>
      <vt:lpstr>经典问题: 生产者—消费者问题</vt:lpstr>
      <vt:lpstr>生产者—消费者问题 (基础描述)</vt:lpstr>
      <vt:lpstr>生产者—消费者问题 (保护共享变量)</vt:lpstr>
      <vt:lpstr>生产者—消费者问题 (管理buffer队列)</vt:lpstr>
      <vt:lpstr>生产者—消费者问题 (策略评价)</vt:lpstr>
      <vt:lpstr>经典问题: 读者—写者问题</vt:lpstr>
      <vt:lpstr>读者—写者问题</vt:lpstr>
      <vt:lpstr>读者—写者问题</vt:lpstr>
      <vt:lpstr>信号量使用不当  死锁</vt:lpstr>
      <vt:lpstr>信号量使用不当(哲学家就餐)  死锁</vt:lpstr>
      <vt:lpstr>死锁 vs. 饿死</vt:lpstr>
      <vt:lpstr>死锁防止(Deadlock Prevention) </vt:lpstr>
      <vt:lpstr>死锁避免(Deadlock Avoidance) </vt:lpstr>
      <vt:lpstr>死锁检测 (Deadlock Detection)</vt:lpstr>
      <vt:lpstr>死锁检测 (Deadlock Detection)</vt:lpstr>
      <vt:lpstr>死锁检测例子</vt:lpstr>
      <vt:lpstr>补充内容</vt:lpstr>
      <vt:lpstr>下面这部分代码输出结果是什么?</vt:lpstr>
      <vt:lpstr>Linux下代码  可执行文件</vt:lpstr>
      <vt:lpstr>Linux下可执行文件  进程</vt:lpstr>
      <vt:lpstr>Linux下的多线程</vt:lpstr>
      <vt:lpstr>Linux下的多线程</vt:lpstr>
      <vt:lpstr>线程可使用的数据形式</vt:lpstr>
      <vt:lpstr>进程和线程数据结构—task_struct</vt:lpstr>
      <vt:lpstr>进程和线程数据结构—task_struct</vt:lpstr>
      <vt:lpstr>进程和线程数据结构—task_struct</vt:lpstr>
      <vt:lpstr>进程和线程数据结构—task_struct</vt:lpstr>
      <vt:lpstr>Linux用户态函数栈</vt:lpstr>
      <vt:lpstr>Linux用户态函数栈</vt:lpstr>
      <vt:lpstr>函数调用和返回例子</vt:lpstr>
      <vt:lpstr>函数调用和返回例子</vt:lpstr>
      <vt:lpstr>Linux内核态函数栈</vt:lpstr>
      <vt:lpstr>Linux系统调用: 用户态内核态</vt:lpstr>
      <vt:lpstr>操作系统内核程序</vt:lpstr>
      <vt:lpstr>进程和线程数据结构—task_struct</vt:lpstr>
      <vt:lpstr>进程和线程数据结构—task_struct</vt:lpstr>
      <vt:lpstr>Linux任务调度算法</vt:lpstr>
      <vt:lpstr>Linux任务调度算法</vt:lpstr>
      <vt:lpstr>Linux任务调度类</vt:lpstr>
      <vt:lpstr>Linux任务调度类</vt:lpstr>
      <vt:lpstr>Linux任务调度CFS类</vt:lpstr>
      <vt:lpstr>Linux任务调度CFS类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Linux任务切换总结</vt:lpstr>
      <vt:lpstr>本章总结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职称申请汇报</dc:title>
  <dc:creator>Pu Lingjun</dc:creator>
  <cp:lastModifiedBy>pulj</cp:lastModifiedBy>
  <cp:revision>1141</cp:revision>
  <dcterms:created xsi:type="dcterms:W3CDTF">2019-06-15T13:18:55Z</dcterms:created>
  <dcterms:modified xsi:type="dcterms:W3CDTF">2022-10-31T11:27:45Z</dcterms:modified>
</cp:coreProperties>
</file>